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6A5B91B-CC25-40E9-A0F5-A8618100B87B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B91B-CC25-40E9-A0F5-A8618100B87B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6A5B91B-CC25-40E9-A0F5-A8618100B87B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B91B-CC25-40E9-A0F5-A8618100B87B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B91B-CC25-40E9-A0F5-A8618100B87B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6A5B91B-CC25-40E9-A0F5-A8618100B87B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6A5B91B-CC25-40E9-A0F5-A8618100B87B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B91B-CC25-40E9-A0F5-A8618100B87B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B91B-CC25-40E9-A0F5-A8618100B87B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B91B-CC25-40E9-A0F5-A8618100B87B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6A5B91B-CC25-40E9-A0F5-A8618100B87B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6A5B91B-CC25-40E9-A0F5-A8618100B87B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828800"/>
            <a:ext cx="8458200" cy="4038600"/>
          </a:xfrm>
        </p:spPr>
        <p:txBody>
          <a:bodyPr>
            <a:noAutofit/>
          </a:bodyPr>
          <a:lstStyle/>
          <a:p>
            <a:pPr algn="r"/>
            <a:r>
              <a:rPr lang="en-US" sz="11500" dirty="0" smtClean="0"/>
              <a:t>Daily Grammar Practice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19   Page 78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1"/>
    </mc:Choice>
    <mc:Fallback xmlns="" xmlns:mv="urn:schemas-microsoft-com:mac:vml">
      <mp:transition xmlns:mp="http://schemas.microsoft.com/office/mac/powerpoint/2008/main" spd="slow" advTm="17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839200" cy="990600"/>
          </a:xfrm>
        </p:spPr>
        <p:txBody>
          <a:bodyPr>
            <a:normAutofit/>
          </a:bodyPr>
          <a:lstStyle/>
          <a:p>
            <a:r>
              <a:rPr lang="en-US" b="1" smtClean="0"/>
              <a:t>Add Punctuation and Capitalization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600200"/>
            <a:ext cx="8689848" cy="1828800"/>
          </a:xfrm>
        </p:spPr>
        <p:txBody>
          <a:bodyPr>
            <a:normAutofit fontScale="85000" lnSpcReduction="20000"/>
          </a:bodyPr>
          <a:lstStyle/>
          <a:p>
            <a:r>
              <a:rPr lang="en-US" sz="5400" dirty="0" smtClean="0"/>
              <a:t>alyssa my mothers cousin bought new running shoes since she enjoys running</a:t>
            </a:r>
            <a:endParaRPr lang="en-US" sz="5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3962400"/>
            <a:ext cx="8534400" cy="2743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smtClean="0">
                <a:solidFill>
                  <a:srgbClr val="FF0000"/>
                </a:solidFill>
              </a:rPr>
              <a:t>A</a:t>
            </a:r>
            <a:r>
              <a:rPr lang="en-US" sz="4400" dirty="0" smtClean="0"/>
              <a:t>lyssa</a:t>
            </a:r>
            <a:r>
              <a:rPr lang="en-US" sz="4400" dirty="0" smtClean="0">
                <a:solidFill>
                  <a:srgbClr val="FF0000"/>
                </a:solidFill>
              </a:rPr>
              <a:t>,</a:t>
            </a:r>
            <a:r>
              <a:rPr lang="en-US" sz="4400" dirty="0" smtClean="0"/>
              <a:t> my mother</a:t>
            </a:r>
            <a:r>
              <a:rPr lang="en-US" sz="4400" dirty="0" smtClean="0">
                <a:solidFill>
                  <a:srgbClr val="FF0000"/>
                </a:solidFill>
              </a:rPr>
              <a:t>’</a:t>
            </a:r>
            <a:r>
              <a:rPr lang="en-US" sz="4400" dirty="0" smtClean="0"/>
              <a:t>s cousin</a:t>
            </a:r>
            <a:r>
              <a:rPr lang="en-US" sz="4400" dirty="0" smtClean="0">
                <a:solidFill>
                  <a:srgbClr val="FF0000"/>
                </a:solidFill>
              </a:rPr>
              <a:t>,</a:t>
            </a:r>
            <a:r>
              <a:rPr lang="en-US" sz="4400" dirty="0" smtClean="0"/>
              <a:t> bought new running shoes since she enjoys running</a:t>
            </a:r>
            <a:r>
              <a:rPr lang="en-US" sz="4400" dirty="0" smtClean="0">
                <a:solidFill>
                  <a:srgbClr val="FF0000"/>
                </a:solidFill>
              </a:rPr>
              <a:t>.</a:t>
            </a:r>
            <a:r>
              <a:rPr lang="en-US" sz="4400" dirty="0" smtClean="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0"/>
    </mc:Choice>
    <mc:Fallback xmlns="" xmlns:mv="urn:schemas-microsoft-com:mac:vml">
      <mp:transition xmlns:mp="http://schemas.microsoft.com/office/mac/powerpoint/2008/main" spd="slow" advTm="62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4800" y="3571220"/>
            <a:ext cx="8534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Alyssa, my mother’s cousin, bought </a:t>
            </a:r>
          </a:p>
          <a:p>
            <a:endParaRPr lang="en-US" sz="4000" dirty="0" smtClean="0"/>
          </a:p>
          <a:p>
            <a:r>
              <a:rPr lang="en-US" sz="4000" dirty="0" smtClean="0"/>
              <a:t>new running shoes since she enjoys </a:t>
            </a:r>
          </a:p>
          <a:p>
            <a:endParaRPr lang="en-US" sz="4000" dirty="0" smtClean="0"/>
          </a:p>
          <a:p>
            <a:r>
              <a:rPr lang="en-US" sz="4000" dirty="0" smtClean="0"/>
              <a:t>running.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sz="quarter" idx="1"/>
          </p:nvPr>
        </p:nvSpPr>
        <p:spPr>
          <a:xfrm>
            <a:off x="73172" y="1547315"/>
            <a:ext cx="8689848" cy="127208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Alyssa, my mother’s cousin, bought new running shoes since she enjoys running.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Identify Parts of Speech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268204" y="44610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sc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" y="3276600"/>
            <a:ext cx="776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79534" y="4343765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err="1">
                <a:solidFill>
                  <a:srgbClr val="FF0000"/>
                </a:solidFill>
              </a:rPr>
              <a:t>a</a:t>
            </a:r>
            <a:r>
              <a:rPr lang="en-US" sz="2800" i="1" dirty="0" err="1" smtClean="0">
                <a:solidFill>
                  <a:srgbClr val="FF0000"/>
                </a:solidFill>
              </a:rPr>
              <a:t>v</a:t>
            </a:r>
            <a:r>
              <a:rPr lang="en-US" sz="2800" i="1" dirty="0" smtClean="0">
                <a:solidFill>
                  <a:srgbClr val="FF0000"/>
                </a:solidFill>
              </a:rPr>
              <a:t>/</a:t>
            </a:r>
            <a:r>
              <a:rPr lang="en-US" sz="2800" i="1" dirty="0" err="1" smtClean="0">
                <a:solidFill>
                  <a:srgbClr val="FF0000"/>
                </a:solidFill>
              </a:rPr>
              <a:t>pres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71851" y="2920916"/>
            <a:ext cx="11852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1 </a:t>
            </a:r>
            <a:r>
              <a:rPr lang="en-US" sz="2400" i="1" dirty="0" err="1" smtClean="0">
                <a:solidFill>
                  <a:srgbClr val="FF0000"/>
                </a:solidFill>
              </a:rPr>
              <a:t>pos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pro</a:t>
            </a:r>
            <a:endParaRPr lang="en-US" sz="2800" i="1" dirty="0" smtClean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80225" y="4461032"/>
            <a:ext cx="561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0000"/>
                </a:solidFill>
              </a:rPr>
              <a:t>n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75936" y="4442144"/>
            <a:ext cx="116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0000"/>
                </a:solidFill>
              </a:rPr>
              <a:t>part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94209" y="3206116"/>
            <a:ext cx="784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93452" y="3149847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0000"/>
                </a:solidFill>
              </a:rPr>
              <a:t>pos n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6000" y="3023430"/>
            <a:ext cx="99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err="1" smtClean="0">
                <a:solidFill>
                  <a:srgbClr val="FF0000"/>
                </a:solidFill>
              </a:rPr>
              <a:t>av</a:t>
            </a:r>
            <a:r>
              <a:rPr lang="en-US" sz="2400" i="1" dirty="0" smtClean="0">
                <a:solidFill>
                  <a:srgbClr val="FF0000"/>
                </a:solidFill>
              </a:rPr>
              <a:t>/past</a:t>
            </a:r>
            <a:endParaRPr lang="en-US" sz="2800" i="1" dirty="0" smtClean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88934" y="4252303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FF0000"/>
                </a:solidFill>
              </a:rPr>
              <a:t>3 nom pro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38200" y="56388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err="1" smtClean="0">
                <a:solidFill>
                  <a:srgbClr val="FF0000"/>
                </a:solidFill>
              </a:rPr>
              <a:t>ger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3555" y="4506668"/>
            <a:ext cx="784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err="1" smtClean="0">
                <a:solidFill>
                  <a:srgbClr val="FF0000"/>
                </a:solidFill>
              </a:rPr>
              <a:t>adj</a:t>
            </a:r>
            <a:endParaRPr lang="en-US" sz="28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3" grpId="0"/>
      <p:bldP spid="15" grpId="0"/>
      <p:bldP spid="16" grpId="0"/>
      <p:bldP spid="17" grpId="0"/>
      <p:bldP spid="20" grpId="0"/>
      <p:bldP spid="24" grpId="0"/>
      <p:bldP spid="18" grpId="0"/>
      <p:bldP spid="19" grpId="0"/>
      <p:bldP spid="25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Identify Sentence Parts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9154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Alyssa, my mother’s cousin, bought new running shoes since she enjoys running.</a:t>
            </a:r>
            <a:endParaRPr lang="en-US" sz="3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3200400"/>
            <a:ext cx="8839199" cy="3352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sz="4000" dirty="0" smtClean="0"/>
              <a:t>Alyssa, (my mother’s cousin), bought </a:t>
            </a:r>
          </a:p>
          <a:p>
            <a:endParaRPr lang="en-US" sz="4000" dirty="0" smtClean="0"/>
          </a:p>
          <a:p>
            <a:r>
              <a:rPr lang="en-US" sz="4000" dirty="0" smtClean="0"/>
              <a:t>new running shoes since she enjoys </a:t>
            </a:r>
          </a:p>
          <a:p>
            <a:endParaRPr lang="en-US" sz="4000" dirty="0" smtClean="0"/>
          </a:p>
          <a:p>
            <a:r>
              <a:rPr lang="en-US" sz="4000" dirty="0" smtClean="0"/>
              <a:t>running.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19400" y="3829928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FF0000"/>
                </a:solidFill>
              </a:rPr>
              <a:t>app ph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62000" y="29718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FF0000"/>
                </a:solidFill>
              </a:rPr>
              <a:t>S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11403" y="2956214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FF0000"/>
                </a:solidFill>
              </a:rPr>
              <a:t>app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38500" y="428631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FF0000"/>
                </a:solidFill>
              </a:rPr>
              <a:t>do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295900" y="4175087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369734" y="2914591"/>
            <a:ext cx="6717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err="1" smtClean="0">
                <a:solidFill>
                  <a:srgbClr val="FF0000"/>
                </a:solidFill>
              </a:rPr>
              <a:t>vt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88122" y="4178137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err="1" smtClean="0">
                <a:solidFill>
                  <a:srgbClr val="FF0000"/>
                </a:solidFill>
              </a:rPr>
              <a:t>vt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14400" y="54102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FF0000"/>
                </a:solidFill>
              </a:rPr>
              <a:t>do</a:t>
            </a:r>
            <a:endParaRPr lang="en-US" sz="2000" i="1" dirty="0">
              <a:solidFill>
                <a:srgbClr val="FF00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304800" y="5181600"/>
            <a:ext cx="7772400" cy="0"/>
          </a:xfrm>
          <a:prstGeom prst="line">
            <a:avLst/>
          </a:prstGeom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04800" y="5257800"/>
            <a:ext cx="7772400" cy="0"/>
          </a:xfrm>
          <a:prstGeom prst="line">
            <a:avLst/>
          </a:prstGeom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324600" y="3886200"/>
            <a:ext cx="2438400" cy="0"/>
          </a:xfrm>
          <a:prstGeom prst="line">
            <a:avLst/>
          </a:prstGeom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324600" y="3962400"/>
            <a:ext cx="2438400" cy="0"/>
          </a:xfrm>
          <a:prstGeom prst="line">
            <a:avLst/>
          </a:prstGeom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81000" y="3886200"/>
            <a:ext cx="5715000" cy="0"/>
          </a:xfrm>
          <a:prstGeom prst="line">
            <a:avLst/>
          </a:prstGeom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8" grpId="0"/>
      <p:bldP spid="26" grpId="0"/>
      <p:bldP spid="54" grpId="0"/>
      <p:bldP spid="55" grpId="0"/>
      <p:bldP spid="58" grpId="0"/>
      <p:bldP spid="35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13648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Identify Clauses, Sentence Type, &amp; Purpose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991600" cy="1295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Alyssa, my mother’s cousin, bought new running shoes since she enjoys running.</a:t>
            </a:r>
            <a:endParaRPr lang="en-US" sz="2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00" y="3048000"/>
            <a:ext cx="9067800" cy="30480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r>
              <a:rPr lang="en-US" sz="4400" dirty="0" smtClean="0"/>
              <a:t>[Alyssa, my mother’s cousin, bought</a:t>
            </a:r>
          </a:p>
          <a:p>
            <a:endParaRPr lang="en-US" sz="4400" dirty="0" smtClean="0"/>
          </a:p>
          <a:p>
            <a:r>
              <a:rPr lang="en-US" sz="4400" dirty="0" smtClean="0"/>
              <a:t>new running shoes] [since she enjoys </a:t>
            </a:r>
          </a:p>
          <a:p>
            <a:endParaRPr lang="en-US" sz="4400" dirty="0" smtClean="0"/>
          </a:p>
          <a:p>
            <a:r>
              <a:rPr lang="en-US" sz="4400" dirty="0" smtClean="0"/>
              <a:t>running].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2700996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err="1" smtClean="0">
                <a:solidFill>
                  <a:srgbClr val="FF0000"/>
                </a:solidFill>
              </a:rPr>
              <a:t>ind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cl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7800" y="5181600"/>
            <a:ext cx="441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Sentence Type: </a:t>
            </a:r>
          </a:p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Complex sentence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67200" y="5181600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Purpose: </a:t>
            </a:r>
          </a:p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Declarative sentence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62400" y="3790072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0000"/>
                </a:solidFill>
              </a:rPr>
              <a:t>adv </a:t>
            </a:r>
            <a:r>
              <a:rPr lang="en-US" sz="2800" i="1" dirty="0" err="1" smtClean="0">
                <a:solidFill>
                  <a:srgbClr val="FF0000"/>
                </a:solidFill>
              </a:rPr>
              <a:t>dep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cl</a:t>
            </a:r>
            <a:endParaRPr lang="en-US" sz="28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Diagram the Sentence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8991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Alfonso, my mother’s cousin, bought new running shoes since he enjoys running.</a:t>
            </a:r>
            <a:endParaRPr lang="en-US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3048000" y="42480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he</a:t>
            </a:r>
            <a:endParaRPr lang="en-US" dirty="0"/>
          </a:p>
        </p:txBody>
      </p:sp>
      <p:cxnSp>
        <p:nvCxnSpPr>
          <p:cNvPr id="46" name="Straight Connector 45"/>
          <p:cNvCxnSpPr/>
          <p:nvPr/>
        </p:nvCxnSpPr>
        <p:spPr>
          <a:xfrm>
            <a:off x="3048000" y="4600954"/>
            <a:ext cx="2895600" cy="0"/>
          </a:xfrm>
          <a:prstGeom prst="line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477064" y="4185140"/>
            <a:ext cx="0" cy="762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1399736" y="2779544"/>
            <a:ext cx="1953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Alfonso (cousin)</a:t>
            </a:r>
            <a:endParaRPr lang="en-US" sz="1200" dirty="0"/>
          </a:p>
        </p:txBody>
      </p:sp>
      <p:cxnSp>
        <p:nvCxnSpPr>
          <p:cNvPr id="110" name="Straight Connector 109"/>
          <p:cNvCxnSpPr/>
          <p:nvPr/>
        </p:nvCxnSpPr>
        <p:spPr>
          <a:xfrm>
            <a:off x="4953000" y="2743200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5195668" y="2760434"/>
            <a:ext cx="824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shoes</a:t>
            </a:r>
            <a:endParaRPr lang="en-US" sz="1200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1219200" y="3118340"/>
            <a:ext cx="5105400" cy="58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3448928" y="4253132"/>
            <a:ext cx="81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enjoys</a:t>
            </a:r>
            <a:endParaRPr lang="en-US" sz="1200" dirty="0"/>
          </a:p>
        </p:txBody>
      </p:sp>
      <p:cxnSp>
        <p:nvCxnSpPr>
          <p:cNvPr id="67" name="Straight Connector 66"/>
          <p:cNvCxnSpPr/>
          <p:nvPr/>
        </p:nvCxnSpPr>
        <p:spPr>
          <a:xfrm flipV="1">
            <a:off x="4267200" y="4205068"/>
            <a:ext cx="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091332" y="3142522"/>
            <a:ext cx="533400" cy="5623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 rot="2736616">
            <a:off x="5221385" y="3233271"/>
            <a:ext cx="686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new</a:t>
            </a:r>
            <a:endParaRPr lang="en-US" sz="2400" dirty="0"/>
          </a:p>
        </p:txBody>
      </p:sp>
      <p:cxnSp>
        <p:nvCxnSpPr>
          <p:cNvPr id="55" name="Straight Connector 54"/>
          <p:cNvCxnSpPr/>
          <p:nvPr/>
        </p:nvCxnSpPr>
        <p:spPr>
          <a:xfrm>
            <a:off x="3276600" y="2667000"/>
            <a:ext cx="0" cy="762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657600" y="2785404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bought</a:t>
            </a:r>
            <a:endParaRPr lang="en-US" sz="1200" dirty="0"/>
          </a:p>
        </p:txBody>
      </p:sp>
      <p:cxnSp>
        <p:nvCxnSpPr>
          <p:cNvPr id="66" name="Straight Connector 65"/>
          <p:cNvCxnSpPr/>
          <p:nvPr/>
        </p:nvCxnSpPr>
        <p:spPr>
          <a:xfrm>
            <a:off x="2133600" y="3124200"/>
            <a:ext cx="838200" cy="914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 rot="2862707">
            <a:off x="2215530" y="3419128"/>
            <a:ext cx="11007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mother’s</a:t>
            </a:r>
            <a:endParaRPr lang="en-US" sz="2400" dirty="0"/>
          </a:p>
        </p:txBody>
      </p:sp>
      <p:cxnSp>
        <p:nvCxnSpPr>
          <p:cNvPr id="80" name="Straight Connector 79"/>
          <p:cNvCxnSpPr/>
          <p:nvPr/>
        </p:nvCxnSpPr>
        <p:spPr>
          <a:xfrm flipV="1">
            <a:off x="3795932" y="3996396"/>
            <a:ext cx="15240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4024532" y="3567332"/>
            <a:ext cx="15240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4253132" y="3158196"/>
            <a:ext cx="15240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133600" y="34290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133600" y="3657600"/>
            <a:ext cx="53340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 rot="3060675">
            <a:off x="2251117" y="3701953"/>
            <a:ext cx="6158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my</a:t>
            </a:r>
            <a:endParaRPr lang="en-US" sz="2400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5867400" y="3124200"/>
            <a:ext cx="533400" cy="5623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 rot="2736616">
            <a:off x="6045351" y="3252496"/>
            <a:ext cx="608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run</a:t>
            </a:r>
            <a:endParaRPr lang="en-US" sz="2400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6414868" y="3691596"/>
            <a:ext cx="7479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400800" y="3352800"/>
            <a:ext cx="8042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ning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3671668" y="3699804"/>
            <a:ext cx="8042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since</a:t>
            </a:r>
            <a:endParaRPr lang="en-US" sz="1200" dirty="0"/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4828736" y="4191000"/>
            <a:ext cx="152400" cy="414996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001064" y="4191000"/>
            <a:ext cx="256736" cy="3950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995204" y="3900268"/>
            <a:ext cx="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876800" y="3886200"/>
            <a:ext cx="60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001064" y="3519268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ing</a:t>
            </a:r>
            <a:endParaRPr lang="en-US" sz="1200" dirty="0"/>
          </a:p>
        </p:txBody>
      </p:sp>
      <p:cxnSp>
        <p:nvCxnSpPr>
          <p:cNvPr id="73" name="Straight Connector 72"/>
          <p:cNvCxnSpPr/>
          <p:nvPr/>
        </p:nvCxnSpPr>
        <p:spPr>
          <a:xfrm flipV="1">
            <a:off x="4876800" y="3567332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495800" y="3567332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4532144" y="3234396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ru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 rot="5400000">
            <a:off x="4800191" y="3527885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nn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86" grpId="0"/>
      <p:bldP spid="113" grpId="0"/>
      <p:bldP spid="65" grpId="0"/>
      <p:bldP spid="77" grpId="0"/>
      <p:bldP spid="63" grpId="0"/>
      <p:bldP spid="69" grpId="0"/>
      <p:bldP spid="34" grpId="0"/>
      <p:bldP spid="37" grpId="0"/>
      <p:bldP spid="39" grpId="0"/>
      <p:bldP spid="40" grpId="0"/>
      <p:bldP spid="68" grpId="0"/>
      <p:bldP spid="78" grpId="0"/>
      <p:bldP spid="8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5157</TotalTime>
  <Words>222</Words>
  <Application>Microsoft Office PowerPoint</Application>
  <PresentationFormat>On-screen Show (4:3)</PresentationFormat>
  <Paragraphs>68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Tw Cen MT</vt:lpstr>
      <vt:lpstr>Wingdings</vt:lpstr>
      <vt:lpstr>Wingdings 2</vt:lpstr>
      <vt:lpstr>Median</vt:lpstr>
      <vt:lpstr>Daily Grammar Practice</vt:lpstr>
      <vt:lpstr>Add Punctuation and Capitalization</vt:lpstr>
      <vt:lpstr>Identify Parts of Speech</vt:lpstr>
      <vt:lpstr>Identify Sentence Parts</vt:lpstr>
      <vt:lpstr>Identify Clauses, Sentence Type, &amp; Purpose</vt:lpstr>
      <vt:lpstr>Diagram the Sentence</vt:lpstr>
    </vt:vector>
  </TitlesOfParts>
  <Company>Tempe Union High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Grammar Practice</dc:title>
  <dc:creator>bwalker</dc:creator>
  <cp:lastModifiedBy>Candice J. Peterson</cp:lastModifiedBy>
  <cp:revision>285</cp:revision>
  <dcterms:created xsi:type="dcterms:W3CDTF">2014-04-24T16:21:05Z</dcterms:created>
  <dcterms:modified xsi:type="dcterms:W3CDTF">2015-03-20T02:58:26Z</dcterms:modified>
</cp:coreProperties>
</file>