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A5B91B-CC25-40E9-A0F5-A8618100B87B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E1B41-7C7D-4DDE-9B6A-2BA45E175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458200" cy="4038600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Daily Grammar Practice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304800" y="3733800"/>
            <a:ext cx="8763000" cy="297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j</a:t>
            </a:r>
            <a:r>
              <a:rPr lang="en-US" sz="5400" dirty="0" smtClean="0"/>
              <a:t>ack </a:t>
            </a:r>
            <a:r>
              <a:rPr lang="en-US" sz="5400" dirty="0"/>
              <a:t>who rides the bus </a:t>
            </a:r>
            <a:r>
              <a:rPr lang="en-US" sz="5400" dirty="0" smtClean="0"/>
              <a:t>to </a:t>
            </a:r>
          </a:p>
          <a:p>
            <a:pPr marL="0" indent="0">
              <a:buNone/>
            </a:pPr>
            <a:r>
              <a:rPr lang="en-US" sz="5400" dirty="0" smtClean="0"/>
              <a:t>school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on </a:t>
            </a:r>
            <a:r>
              <a:rPr lang="en-US" sz="5400" dirty="0" smtClean="0"/>
              <a:t>fridays </a:t>
            </a:r>
            <a:r>
              <a:rPr lang="en-US" sz="5400" dirty="0"/>
              <a:t>has the best grade in </a:t>
            </a:r>
            <a:r>
              <a:rPr lang="en-US" sz="5400" dirty="0" smtClean="0"/>
              <a:t>latin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Parts of Speech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199"/>
            <a:ext cx="8763000" cy="2010727"/>
          </a:xfrm>
        </p:spPr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jack </a:t>
            </a:r>
            <a:r>
              <a:rPr lang="en-US" sz="5400" dirty="0"/>
              <a:t>who rides the bus to school on </a:t>
            </a:r>
            <a:r>
              <a:rPr lang="en-US" sz="5400" dirty="0" smtClean="0"/>
              <a:t>fridays </a:t>
            </a:r>
            <a:r>
              <a:rPr lang="en-US" sz="5400" dirty="0"/>
              <a:t>has the best grade in </a:t>
            </a:r>
            <a:r>
              <a:rPr lang="en-US" sz="5400" dirty="0"/>
              <a:t>l</a:t>
            </a:r>
            <a:r>
              <a:rPr lang="en-US" sz="5400" dirty="0" smtClean="0"/>
              <a:t>atin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47219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298" y="349149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rp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433148"/>
            <a:ext cx="903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art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269" y="5315629"/>
            <a:ext cx="205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9288" y="444887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3296" y="443314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adj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0900" y="443314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34721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art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2749" y="3507526"/>
            <a:ext cx="1306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Av/</a:t>
            </a:r>
            <a:r>
              <a:rPr lang="en-US" sz="2800" i="1" dirty="0" err="1" smtClean="0">
                <a:solidFill>
                  <a:srgbClr val="FF0000"/>
                </a:solidFill>
              </a:rPr>
              <a:t>pres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1268" y="4442801"/>
            <a:ext cx="142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Av/</a:t>
            </a:r>
            <a:r>
              <a:rPr lang="en-US" sz="2800" i="1" dirty="0" err="1" smtClean="0">
                <a:solidFill>
                  <a:srgbClr val="FF0000"/>
                </a:solidFill>
              </a:rPr>
              <a:t>pres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3100" y="348804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31626" y="348804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prep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36360" y="454341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prep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4298" y="531562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prep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5307764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3952220"/>
            <a:ext cx="8537448" cy="232919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j</a:t>
            </a:r>
            <a:r>
              <a:rPr lang="en-US" sz="5400" dirty="0" smtClean="0"/>
              <a:t>ack </a:t>
            </a:r>
            <a:r>
              <a:rPr lang="en-US" sz="5400" dirty="0"/>
              <a:t>who rides the bus </a:t>
            </a:r>
            <a:r>
              <a:rPr lang="en-US" sz="5400" dirty="0" smtClean="0">
                <a:solidFill>
                  <a:srgbClr val="FF0000"/>
                </a:solidFill>
              </a:rPr>
              <a:t>(</a:t>
            </a:r>
            <a:r>
              <a:rPr lang="en-US" sz="5400" dirty="0" smtClean="0"/>
              <a:t>to school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(</a:t>
            </a:r>
            <a:r>
              <a:rPr lang="en-US" sz="5400" dirty="0" smtClean="0"/>
              <a:t>on </a:t>
            </a:r>
            <a:r>
              <a:rPr lang="en-US" sz="5400" dirty="0" smtClean="0"/>
              <a:t>fridays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r>
              <a:rPr lang="en-US" sz="5400" dirty="0" smtClean="0"/>
              <a:t> </a:t>
            </a:r>
            <a:r>
              <a:rPr lang="en-US" sz="5400" dirty="0"/>
              <a:t>has the best grade </a:t>
            </a:r>
            <a:r>
              <a:rPr lang="en-US" sz="5400" dirty="0" smtClean="0">
                <a:solidFill>
                  <a:srgbClr val="FF0000"/>
                </a:solidFill>
              </a:rPr>
              <a:t>(</a:t>
            </a:r>
            <a:r>
              <a:rPr lang="en-US" sz="5400" dirty="0" smtClean="0"/>
              <a:t>in </a:t>
            </a:r>
            <a:r>
              <a:rPr lang="en-US" sz="5400" dirty="0"/>
              <a:t>l</a:t>
            </a:r>
            <a:r>
              <a:rPr lang="en-US" sz="5400" dirty="0" smtClean="0"/>
              <a:t>atin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Sentence Parts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3590499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S1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8007" y="3660486"/>
            <a:ext cx="1043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S2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9042" y="3721707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do2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6253" y="4396812"/>
            <a:ext cx="797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op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1676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</a:t>
            </a:r>
            <a:r>
              <a:rPr lang="en-US" sz="4000" dirty="0" smtClean="0"/>
              <a:t>ack </a:t>
            </a:r>
            <a:r>
              <a:rPr lang="en-US" sz="4000" dirty="0"/>
              <a:t>who rides the bus to school on </a:t>
            </a:r>
            <a:r>
              <a:rPr lang="en-US" sz="4000" dirty="0" smtClean="0"/>
              <a:t>fridays </a:t>
            </a:r>
            <a:r>
              <a:rPr lang="en-US" sz="4000" dirty="0"/>
              <a:t>has the best grade in </a:t>
            </a:r>
            <a:r>
              <a:rPr lang="en-US" sz="4000" dirty="0" smtClean="0"/>
              <a:t>latin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462755" y="3660486"/>
            <a:ext cx="997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Vt2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5872" y="364633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Adv</a:t>
            </a:r>
            <a:r>
              <a:rPr lang="en-US" sz="2800" i="1" dirty="0" smtClean="0">
                <a:solidFill>
                  <a:srgbClr val="FF0000"/>
                </a:solidFill>
              </a:rPr>
              <a:t> prep </a:t>
            </a:r>
            <a:r>
              <a:rPr lang="en-US" sz="2800" i="1" dirty="0" err="1" smtClean="0">
                <a:solidFill>
                  <a:srgbClr val="FF0000"/>
                </a:solidFill>
              </a:rPr>
              <a:t>ph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56179" y="4390794"/>
            <a:ext cx="820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op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4454" y="441615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Adv</a:t>
            </a:r>
            <a:r>
              <a:rPr lang="en-US" sz="2800" i="1" dirty="0" smtClean="0">
                <a:solidFill>
                  <a:srgbClr val="FF0000"/>
                </a:solidFill>
              </a:rPr>
              <a:t> prep </a:t>
            </a:r>
            <a:r>
              <a:rPr lang="en-US" sz="2800" i="1" dirty="0" err="1" smtClean="0">
                <a:solidFill>
                  <a:srgbClr val="FF0000"/>
                </a:solidFill>
              </a:rPr>
              <a:t>ph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4027" y="44376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vt1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6079" y="518833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do1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24685" y="502734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op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7771" y="5912793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Adj</a:t>
            </a:r>
            <a:r>
              <a:rPr lang="en-US" sz="2800" i="1" dirty="0" smtClean="0">
                <a:solidFill>
                  <a:srgbClr val="FF0000"/>
                </a:solidFill>
              </a:rPr>
              <a:t> prep </a:t>
            </a:r>
            <a:r>
              <a:rPr lang="en-US" sz="2800" i="1" dirty="0" err="1" smtClean="0">
                <a:solidFill>
                  <a:srgbClr val="FF0000"/>
                </a:solidFill>
              </a:rPr>
              <a:t>ph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8" grpId="0"/>
      <p:bldP spid="10" grpId="0"/>
      <p:bldP spid="11" grpId="0"/>
      <p:bldP spid="15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 Clauses, Sentence Type, &amp; Purpose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4721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FF0000"/>
                </a:solidFill>
              </a:rPr>
              <a:t>Adj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dep</a:t>
            </a:r>
            <a:r>
              <a:rPr lang="en-US" sz="2800" i="1" dirty="0" smtClean="0">
                <a:solidFill>
                  <a:srgbClr val="FF0000"/>
                </a:solidFill>
              </a:rPr>
              <a:t> cl inside </a:t>
            </a:r>
            <a:r>
              <a:rPr lang="en-US" sz="2800" i="1" dirty="0" err="1" smtClean="0">
                <a:solidFill>
                  <a:srgbClr val="FF0000"/>
                </a:solidFill>
              </a:rPr>
              <a:t>ind</a:t>
            </a:r>
            <a:r>
              <a:rPr lang="en-US" sz="2800" i="1" dirty="0" smtClean="0">
                <a:solidFill>
                  <a:srgbClr val="FF0000"/>
                </a:solidFill>
              </a:rPr>
              <a:t> cl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91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Sentence Type: </a:t>
            </a:r>
          </a:p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complex sentence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7912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Purpose: </a:t>
            </a:r>
          </a:p>
          <a:p>
            <a:pPr algn="ctr"/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i="1" dirty="0" smtClean="0">
                <a:solidFill>
                  <a:srgbClr val="FF0000"/>
                </a:solidFill>
              </a:rPr>
              <a:t>eclarative sentence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1676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</a:t>
            </a:r>
            <a:r>
              <a:rPr lang="en-US" sz="4400" dirty="0" smtClean="0"/>
              <a:t>ack </a:t>
            </a:r>
            <a:r>
              <a:rPr lang="en-US" sz="4400" dirty="0"/>
              <a:t>who rides the bus to school on </a:t>
            </a:r>
            <a:r>
              <a:rPr lang="en-US" sz="4400" dirty="0" smtClean="0"/>
              <a:t>fridays </a:t>
            </a:r>
            <a:r>
              <a:rPr lang="en-US" sz="4400" dirty="0"/>
              <a:t>has the best grade in </a:t>
            </a:r>
            <a:r>
              <a:rPr lang="en-US" sz="4400" dirty="0" smtClean="0"/>
              <a:t>latin</a:t>
            </a:r>
            <a:endParaRPr lang="en-US" sz="4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3886200"/>
            <a:ext cx="8537448" cy="2209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rgbClr val="FF0000"/>
                </a:solidFill>
              </a:rPr>
              <a:t>[</a:t>
            </a:r>
            <a:r>
              <a:rPr lang="en-US" sz="5400" dirty="0"/>
              <a:t>j</a:t>
            </a:r>
            <a:r>
              <a:rPr lang="en-US" sz="5400" dirty="0" smtClean="0"/>
              <a:t>ack </a:t>
            </a:r>
            <a:r>
              <a:rPr lang="en-US" sz="5400" dirty="0" smtClean="0">
                <a:solidFill>
                  <a:srgbClr val="FF0000"/>
                </a:solidFill>
              </a:rPr>
              <a:t>[</a:t>
            </a:r>
            <a:r>
              <a:rPr lang="en-US" sz="5400" dirty="0" smtClean="0"/>
              <a:t>who </a:t>
            </a:r>
            <a:r>
              <a:rPr lang="en-US" sz="5400" dirty="0"/>
              <a:t>rides the bus to school on </a:t>
            </a:r>
            <a:r>
              <a:rPr lang="en-US" sz="5400" dirty="0"/>
              <a:t>f</a:t>
            </a:r>
            <a:r>
              <a:rPr lang="en-US" sz="5400" dirty="0" smtClean="0"/>
              <a:t>ridays</a:t>
            </a:r>
            <a:r>
              <a:rPr lang="en-US" sz="5400" dirty="0" smtClean="0">
                <a:solidFill>
                  <a:srgbClr val="FF0000"/>
                </a:solidFill>
              </a:rPr>
              <a:t>]</a:t>
            </a:r>
            <a:r>
              <a:rPr lang="en-US" sz="5400" dirty="0" smtClean="0"/>
              <a:t> </a:t>
            </a:r>
            <a:r>
              <a:rPr lang="en-US" sz="5400" dirty="0"/>
              <a:t>has the best grade in </a:t>
            </a:r>
            <a:r>
              <a:rPr lang="en-US" sz="5400" dirty="0"/>
              <a:t>l</a:t>
            </a:r>
            <a:r>
              <a:rPr lang="en-US" sz="5400" dirty="0" smtClean="0"/>
              <a:t>atin</a:t>
            </a:r>
            <a:r>
              <a:rPr lang="en-US" sz="5400" dirty="0" smtClean="0">
                <a:solidFill>
                  <a:srgbClr val="FF0000"/>
                </a:solidFill>
              </a:rPr>
              <a:t>]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 Punctuation and Capitalization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46261"/>
            <a:ext cx="8461248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j</a:t>
            </a:r>
            <a:r>
              <a:rPr lang="en-US" sz="5400" dirty="0" smtClean="0"/>
              <a:t>ack who rides the bus to school on fridays has the best grade in latin 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932261"/>
            <a:ext cx="8461248" cy="26971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solidFill>
                  <a:srgbClr val="FF0000"/>
                </a:solidFill>
              </a:rPr>
              <a:t>J</a:t>
            </a:r>
            <a:r>
              <a:rPr lang="en-US" sz="5400" dirty="0" smtClean="0"/>
              <a:t>ack</a:t>
            </a:r>
            <a:r>
              <a:rPr lang="en-US" sz="5400" dirty="0" smtClean="0">
                <a:solidFill>
                  <a:srgbClr val="FF0000"/>
                </a:solidFill>
              </a:rPr>
              <a:t>,</a:t>
            </a:r>
            <a:r>
              <a:rPr lang="en-US" sz="5400" dirty="0" smtClean="0"/>
              <a:t> </a:t>
            </a:r>
            <a:r>
              <a:rPr lang="en-US" sz="5400" dirty="0"/>
              <a:t>who rides the bus to school on </a:t>
            </a:r>
            <a:r>
              <a:rPr lang="en-US" sz="5400" dirty="0" smtClean="0">
                <a:solidFill>
                  <a:srgbClr val="FF0000"/>
                </a:solidFill>
              </a:rPr>
              <a:t>F</a:t>
            </a:r>
            <a:r>
              <a:rPr lang="en-US" sz="5400" dirty="0" smtClean="0"/>
              <a:t>ridays</a:t>
            </a:r>
            <a:r>
              <a:rPr lang="en-US" sz="5400" dirty="0" smtClean="0">
                <a:solidFill>
                  <a:srgbClr val="FF0000"/>
                </a:solidFill>
              </a:rPr>
              <a:t>,</a:t>
            </a:r>
            <a:r>
              <a:rPr lang="en-US" sz="5400" dirty="0" smtClean="0"/>
              <a:t> </a:t>
            </a:r>
            <a:r>
              <a:rPr lang="en-US" sz="5400" dirty="0"/>
              <a:t>has the best grade in </a:t>
            </a:r>
            <a:r>
              <a:rPr lang="en-US" sz="5400" dirty="0" smtClean="0">
                <a:solidFill>
                  <a:srgbClr val="FF0000"/>
                </a:solidFill>
              </a:rPr>
              <a:t>L</a:t>
            </a:r>
            <a:r>
              <a:rPr lang="en-US" sz="5400" dirty="0" smtClean="0"/>
              <a:t>atin</a:t>
            </a:r>
            <a:r>
              <a:rPr lang="en-US" sz="5400" dirty="0" smtClean="0">
                <a:solidFill>
                  <a:srgbClr val="FF0000"/>
                </a:solidFill>
              </a:rPr>
              <a:t>.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Diagram the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839200" cy="4495800"/>
          </a:xfrm>
        </p:spPr>
        <p:txBody>
          <a:bodyPr>
            <a:normAutofit/>
          </a:bodyPr>
          <a:lstStyle/>
          <a:p>
            <a:r>
              <a:rPr lang="en-US" sz="4800" dirty="0"/>
              <a:t>Jack, who rides the bus to school on Fridays, has the best grade in </a:t>
            </a:r>
            <a:r>
              <a:rPr lang="en-US" sz="4800" dirty="0" smtClean="0"/>
              <a:t>Latin.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810000"/>
            <a:ext cx="81534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4800" dirty="0" smtClean="0"/>
              <a:t> </a:t>
            </a:r>
            <a:r>
              <a:rPr lang="en-US" sz="4400" dirty="0" smtClean="0"/>
              <a:t>Jack</a:t>
            </a:r>
            <a:r>
              <a:rPr lang="en-US" sz="4800" dirty="0" smtClean="0"/>
              <a:t>		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38200" y="4481569"/>
            <a:ext cx="4572760" cy="7802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57176" y="4053264"/>
            <a:ext cx="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634525">
            <a:off x="2245075" y="5998126"/>
            <a:ext cx="1497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730168" y="5553711"/>
            <a:ext cx="738975" cy="713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842586">
            <a:off x="3940301" y="4543396"/>
            <a:ext cx="880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best</a:t>
            </a:r>
            <a:endParaRPr lang="en-US" sz="36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812869" y="4498447"/>
            <a:ext cx="581635" cy="6444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128393" y="6624503"/>
            <a:ext cx="1186362" cy="4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92451" y="5056958"/>
            <a:ext cx="1010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rides</a:t>
            </a:r>
            <a:endParaRPr lang="en-US" sz="4400" i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957826" y="5537434"/>
            <a:ext cx="1166754" cy="1087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983242" y="5528783"/>
            <a:ext cx="3567111" cy="8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9828" y="3953066"/>
            <a:ext cx="1751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grade</a:t>
            </a:r>
            <a:endParaRPr lang="en-US" sz="4400" i="1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896435" y="5547396"/>
            <a:ext cx="418320" cy="4066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50353" y="4506469"/>
            <a:ext cx="562019" cy="6602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39705" y="6259736"/>
            <a:ext cx="1229109" cy="7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62279" y="3986361"/>
            <a:ext cx="1092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has</a:t>
            </a:r>
            <a:endParaRPr lang="en-US" sz="4400" i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831179" y="5260494"/>
            <a:ext cx="16323" cy="5597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01740" y="5030868"/>
            <a:ext cx="169860" cy="3442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83242" y="4566607"/>
            <a:ext cx="158163" cy="3037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868557">
            <a:off x="3078440" y="5757784"/>
            <a:ext cx="64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</a:t>
            </a:r>
            <a:endParaRPr lang="en-US" sz="4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26919" y="5065778"/>
            <a:ext cx="908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who</a:t>
            </a:r>
            <a:endParaRPr lang="en-US" sz="4400" i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5122367" y="5152408"/>
            <a:ext cx="1295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128410" y="4498447"/>
            <a:ext cx="519913" cy="6444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3082895">
            <a:off x="4769858" y="4492008"/>
            <a:ext cx="56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</a:t>
            </a:r>
            <a:endParaRPr lang="en-US" sz="36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045790" y="3891036"/>
            <a:ext cx="1" cy="586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245485" y="4714673"/>
            <a:ext cx="1522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Latin</a:t>
            </a:r>
            <a:endParaRPr lang="en-US" sz="4400" i="1" dirty="0"/>
          </a:p>
        </p:txBody>
      </p:sp>
      <p:sp>
        <p:nvSpPr>
          <p:cNvPr id="47" name="TextBox 46"/>
          <p:cNvSpPr txBox="1"/>
          <p:nvPr/>
        </p:nvSpPr>
        <p:spPr>
          <a:xfrm rot="3072746" flipH="1">
            <a:off x="3259278" y="4512778"/>
            <a:ext cx="68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</a:t>
            </a:r>
            <a:endParaRPr lang="en-US" sz="36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353500" y="5133724"/>
            <a:ext cx="8161" cy="388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549464" y="5072490"/>
            <a:ext cx="1010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bus</a:t>
            </a:r>
            <a:endParaRPr lang="en-US" sz="44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3165095" y="6195314"/>
            <a:ext cx="122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school</a:t>
            </a:r>
            <a:endParaRPr lang="en-US" sz="28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3537593" y="5878079"/>
            <a:ext cx="134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Fridays</a:t>
            </a:r>
            <a:endParaRPr lang="en-US" sz="2400" i="1" dirty="0"/>
          </a:p>
        </p:txBody>
      </p:sp>
      <p:sp>
        <p:nvSpPr>
          <p:cNvPr id="60" name="TextBox 59"/>
          <p:cNvSpPr txBox="1"/>
          <p:nvPr/>
        </p:nvSpPr>
        <p:spPr>
          <a:xfrm rot="2868557">
            <a:off x="4008700" y="5527781"/>
            <a:ext cx="64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the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9" grpId="0"/>
      <p:bldP spid="13" grpId="0"/>
      <p:bldP spid="17" grpId="0"/>
      <p:bldP spid="26" grpId="0"/>
      <p:bldP spid="29" grpId="0"/>
      <p:bldP spid="34" grpId="0"/>
      <p:bldP spid="36" grpId="0"/>
      <p:bldP spid="43" grpId="0"/>
      <p:bldP spid="46" grpId="0"/>
      <p:bldP spid="47" grpId="0"/>
      <p:bldP spid="54" grpId="0"/>
      <p:bldP spid="55" grpId="0"/>
      <p:bldP spid="59" grpId="0"/>
      <p:bldP spid="6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743</TotalTime>
  <Words>242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Wingdings</vt:lpstr>
      <vt:lpstr>Wingdings 2</vt:lpstr>
      <vt:lpstr>Median</vt:lpstr>
      <vt:lpstr>Daily Grammar Practice</vt:lpstr>
      <vt:lpstr>Identify Parts of Speech</vt:lpstr>
      <vt:lpstr>Identify Sentence Parts</vt:lpstr>
      <vt:lpstr>Identify Clauses, Sentence Type, &amp; Purpose</vt:lpstr>
      <vt:lpstr>Add Punctuation and Capitalization</vt:lpstr>
      <vt:lpstr>Diagram the Sentence</vt:lpstr>
    </vt:vector>
  </TitlesOfParts>
  <Company>Tempe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 Practice</dc:title>
  <dc:creator>bwalker</dc:creator>
  <cp:lastModifiedBy>Candice J. Peterson</cp:lastModifiedBy>
  <cp:revision>50</cp:revision>
  <dcterms:created xsi:type="dcterms:W3CDTF">2013-10-30T16:07:38Z</dcterms:created>
  <dcterms:modified xsi:type="dcterms:W3CDTF">2015-04-07T03:03:22Z</dcterms:modified>
</cp:coreProperties>
</file>