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1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360B8-6434-488C-A792-D309DFA79990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45BD1-5EC2-4CB5-8E34-567BEFF6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1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45BD1-5EC2-4CB5-8E34-567BEFF65A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23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FBD3-AC57-4E17-BF3E-4E4C3374A6B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052C-DD39-4FB5-9A6F-D57EF0184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5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FBD3-AC57-4E17-BF3E-4E4C3374A6B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052C-DD39-4FB5-9A6F-D57EF0184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9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FBD3-AC57-4E17-BF3E-4E4C3374A6B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052C-DD39-4FB5-9A6F-D57EF0184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2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FBD3-AC57-4E17-BF3E-4E4C3374A6B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052C-DD39-4FB5-9A6F-D57EF0184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FBD3-AC57-4E17-BF3E-4E4C3374A6B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052C-DD39-4FB5-9A6F-D57EF0184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5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FBD3-AC57-4E17-BF3E-4E4C3374A6B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052C-DD39-4FB5-9A6F-D57EF0184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2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FBD3-AC57-4E17-BF3E-4E4C3374A6B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052C-DD39-4FB5-9A6F-D57EF0184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1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FBD3-AC57-4E17-BF3E-4E4C3374A6B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052C-DD39-4FB5-9A6F-D57EF0184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4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FBD3-AC57-4E17-BF3E-4E4C3374A6B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052C-DD39-4FB5-9A6F-D57EF0184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6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FBD3-AC57-4E17-BF3E-4E4C3374A6B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052C-DD39-4FB5-9A6F-D57EF0184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FBD3-AC57-4E17-BF3E-4E4C3374A6B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052C-DD39-4FB5-9A6F-D57EF0184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5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1FBD3-AC57-4E17-BF3E-4E4C3374A6B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7052C-DD39-4FB5-9A6F-D57EF0184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671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bwalker\AppData\Local\Microsoft\Windows\Temporary Internet Files\Content.IE5\LY918TTK\MP90038580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71055"/>
            <a:ext cx="821436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71055"/>
            <a:ext cx="5410200" cy="5320145"/>
          </a:xfrm>
        </p:spPr>
        <p:txBody>
          <a:bodyPr>
            <a:noAutofit/>
          </a:bodyPr>
          <a:lstStyle/>
          <a:p>
            <a:r>
              <a:rPr lang="en-US" sz="11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SMART</a:t>
            </a:r>
            <a:br>
              <a:rPr lang="en-US" sz="11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</a:br>
            <a:r>
              <a:rPr lang="en-US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/>
            </a:r>
            <a:br>
              <a:rPr lang="en-US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</a:br>
            <a:r>
              <a:rPr lang="en-US" sz="11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Goals</a:t>
            </a:r>
            <a:endParaRPr lang="en-US" sz="11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agger" panose="02000603000000000000" pitchFamily="2" charset="0"/>
              <a:ea typeface="Swagger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80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0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walker\AppData\Local\Microsoft\Windows\Temporary Internet Files\Content.IE5\P639X9XR\MP90038580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4572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648200" y="1295400"/>
            <a:ext cx="4191000" cy="2590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T =</a:t>
            </a:r>
            <a:r>
              <a:rPr lang="en-US" sz="11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/>
            </a:r>
            <a:br>
              <a:rPr lang="en-US" sz="11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</a:br>
            <a:r>
              <a:rPr lang="en-U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/>
            </a:r>
            <a:br>
              <a:rPr lang="en-U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</a:br>
            <a:endParaRPr lang="en-US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agger" panose="02000603000000000000" pitchFamily="2" charset="0"/>
              <a:ea typeface="Swagger" panose="02000603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80660" y="3810000"/>
            <a:ext cx="4191000" cy="2590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/>
            </a:r>
            <a:br>
              <a:rPr lang="en-U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</a:br>
            <a:r>
              <a:rPr lang="en-US" sz="9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Timely</a:t>
            </a:r>
            <a:endParaRPr lang="en-US" sz="9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agger" panose="02000603000000000000" pitchFamily="2" charset="0"/>
              <a:ea typeface="Swagger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12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Timely: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The goal should state the time period in which it will be accomplished.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2780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Tips to help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you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create effective SMART goals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867400"/>
          </a:xfrm>
        </p:spPr>
        <p:txBody>
          <a:bodyPr>
            <a:no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Develop </a:t>
            </a:r>
            <a:r>
              <a:rPr lang="en-US" sz="2000" b="1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several goals. </a:t>
            </a:r>
            <a:r>
              <a:rPr lang="en-US" sz="2000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A list of five to seven items gives you several things to work on over </a:t>
            </a:r>
            <a:r>
              <a:rPr lang="en-US" sz="2000" dirty="0" smtClean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a period </a:t>
            </a:r>
            <a:r>
              <a:rPr lang="en-US" sz="2000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of time.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State </a:t>
            </a:r>
            <a:r>
              <a:rPr lang="en-US" sz="2000" b="1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goals as declarations of intention</a:t>
            </a:r>
            <a:r>
              <a:rPr lang="en-US" sz="2000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, </a:t>
            </a:r>
            <a:r>
              <a:rPr lang="en-US" sz="2000" b="1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not items on a wish list</a:t>
            </a:r>
            <a:r>
              <a:rPr lang="en-US" sz="2000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. "I want to apply to </a:t>
            </a:r>
            <a:r>
              <a:rPr lang="en-US" sz="2000" dirty="0" smtClean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three schools</a:t>
            </a:r>
            <a:r>
              <a:rPr lang="en-US" sz="2000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" lacks power. "I will apply to three schools," is intentional and powerful.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Attach </a:t>
            </a:r>
            <a:r>
              <a:rPr lang="en-US" sz="2000" b="1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a date to each goal. </a:t>
            </a:r>
            <a:r>
              <a:rPr lang="en-US" sz="2000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State what you intend to accomplish and by when. A good </a:t>
            </a:r>
            <a:r>
              <a:rPr lang="en-US" sz="2000" dirty="0" smtClean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list should </a:t>
            </a:r>
            <a:r>
              <a:rPr lang="en-US" sz="2000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include some short-term and some long-term goals. You may want a few goals for </a:t>
            </a:r>
            <a:r>
              <a:rPr lang="en-US" sz="2000" dirty="0" smtClean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the year</a:t>
            </a:r>
            <a:r>
              <a:rPr lang="en-US" sz="2000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, and some for two- or three-month intervals.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Be precise. </a:t>
            </a:r>
            <a:r>
              <a:rPr lang="en-US" sz="2000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"To find a job" is too general; "to find and research five job openings before </a:t>
            </a:r>
            <a:r>
              <a:rPr lang="en-US" sz="2000" dirty="0" smtClean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the end </a:t>
            </a:r>
            <a:r>
              <a:rPr lang="en-US" sz="2000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of the month" is better. Sometimes a more general goal can become the long-term </a:t>
            </a:r>
            <a:r>
              <a:rPr lang="en-US" sz="2000" dirty="0" smtClean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aim, and </a:t>
            </a:r>
            <a:r>
              <a:rPr lang="en-US" sz="2000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you can identify some more specific goals to take you there.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Share </a:t>
            </a:r>
            <a:r>
              <a:rPr lang="en-US" sz="2000" b="1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your goals with someone who cares if you reach them. </a:t>
            </a:r>
            <a:r>
              <a:rPr lang="en-US" sz="2000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Sharing your intentions with </a:t>
            </a:r>
            <a:r>
              <a:rPr lang="en-US" sz="2000" dirty="0" smtClean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your parents</a:t>
            </a:r>
            <a:r>
              <a:rPr lang="en-US" sz="2000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, your best friend, or your teacher will help ensure success.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Write </a:t>
            </a:r>
            <a:r>
              <a:rPr lang="en-US" sz="2000" b="1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down your goals and put them where you will see them. </a:t>
            </a:r>
            <a:r>
              <a:rPr lang="en-US" sz="2000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The more often you read </a:t>
            </a:r>
            <a:r>
              <a:rPr lang="en-US" sz="2000" dirty="0" smtClean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your list</a:t>
            </a:r>
            <a:r>
              <a:rPr lang="en-US" sz="2000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, the more results you get.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Review </a:t>
            </a:r>
            <a:r>
              <a:rPr lang="en-US" sz="2000" b="1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and revise your list. </a:t>
            </a:r>
            <a:r>
              <a:rPr lang="en-US" sz="2000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Experiment with different ways of stating your goals. Goal </a:t>
            </a:r>
            <a:r>
              <a:rPr lang="en-US" sz="2000" dirty="0" smtClean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setting improves </a:t>
            </a:r>
            <a:r>
              <a:rPr lang="en-US" sz="2000" dirty="0">
                <a:solidFill>
                  <a:srgbClr val="FFFF00"/>
                </a:solidFill>
                <a:latin typeface="Swagger" panose="02000603000000000000" pitchFamily="2" charset="0"/>
                <a:ea typeface="Swagger" panose="02000603000000000000" pitchFamily="2" charset="0"/>
              </a:rPr>
              <a:t>with practice, so play around with it.</a:t>
            </a:r>
          </a:p>
        </p:txBody>
      </p:sp>
    </p:spTree>
    <p:extLst>
      <p:ext uri="{BB962C8B-B14F-4D97-AF65-F5344CB8AC3E}">
        <p14:creationId xmlns:p14="http://schemas.microsoft.com/office/powerpoint/2010/main" val="332006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bwalker\AppData\Local\Microsoft\Windows\Temporary Internet Files\Content.IE5\PVS6486N\MP90043874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409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381000"/>
            <a:ext cx="4800600" cy="60198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It’s time to create a SMART goal</a:t>
            </a:r>
            <a:endParaRPr lang="en-US" sz="8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agger" panose="02000603000000000000" pitchFamily="2" charset="0"/>
              <a:ea typeface="Swagger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65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Create 3 Goals w/ SMART Goals explanation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Goal 1: Personal (SMART)</a:t>
            </a:r>
          </a:p>
          <a:p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Goal 2: Educational (SMART)</a:t>
            </a:r>
          </a:p>
          <a:p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Goal 3: Any (SMART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8386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walker\AppData\Local\Microsoft\Windows\Temporary Internet Files\Content.IE5\P639X9XR\MP90038580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4572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648200" y="838201"/>
            <a:ext cx="4191000" cy="2362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S =</a:t>
            </a:r>
            <a:r>
              <a:rPr lang="en-US" sz="11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/>
            </a:r>
            <a:br>
              <a:rPr lang="en-US" sz="11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</a:br>
            <a:r>
              <a:rPr lang="en-U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/>
            </a:r>
            <a:br>
              <a:rPr lang="en-U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</a:br>
            <a:endParaRPr lang="en-US" sz="11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agger" panose="02000603000000000000" pitchFamily="2" charset="0"/>
              <a:ea typeface="Swagger" panose="02000603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02024" y="3276600"/>
            <a:ext cx="4191000" cy="2590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/>
            </a:r>
            <a:br>
              <a:rPr lang="en-US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</a:br>
            <a:r>
              <a:rPr lang="en-US" sz="9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Specific</a:t>
            </a:r>
            <a:endParaRPr lang="en-US" sz="9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agger" panose="02000603000000000000" pitchFamily="2" charset="0"/>
              <a:ea typeface="Swagger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05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Specific: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The goal should identify a specific action or event that will take place.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2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walker\AppData\Local\Microsoft\Windows\Temporary Internet Files\Content.IE5\P639X9XR\MP90038580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4572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648200" y="1447800"/>
            <a:ext cx="4191000" cy="2362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M =</a:t>
            </a:r>
            <a:r>
              <a:rPr lang="en-US" sz="11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/>
            </a:r>
            <a:br>
              <a:rPr lang="en-US" sz="11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</a:br>
            <a:r>
              <a:rPr lang="en-U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/>
            </a:r>
            <a:br>
              <a:rPr lang="en-U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</a:br>
            <a:endParaRPr lang="en-US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agger" panose="02000603000000000000" pitchFamily="2" charset="0"/>
              <a:ea typeface="Swagger" panose="02000603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48200" y="3657600"/>
            <a:ext cx="4228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Measurable</a:t>
            </a:r>
          </a:p>
        </p:txBody>
      </p:sp>
    </p:spTree>
    <p:extLst>
      <p:ext uri="{BB962C8B-B14F-4D97-AF65-F5344CB8AC3E}">
        <p14:creationId xmlns:p14="http://schemas.microsoft.com/office/powerpoint/2010/main" val="43146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Measurable: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The goal and its benefits should be quantifiable.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7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walker\AppData\Local\Microsoft\Windows\Temporary Internet Files\Content.IE5\P639X9XR\MP90038580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4572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648200" y="1447800"/>
            <a:ext cx="4485861" cy="20574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A =</a:t>
            </a:r>
            <a:r>
              <a:rPr lang="en-US" sz="11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/>
            </a:r>
            <a:br>
              <a:rPr lang="en-US" sz="11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</a:br>
            <a:r>
              <a:rPr lang="en-U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/>
            </a:r>
            <a:br>
              <a:rPr lang="en-U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</a:br>
            <a:endParaRPr lang="en-US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agger" panose="02000603000000000000" pitchFamily="2" charset="0"/>
              <a:ea typeface="Swagger" panose="02000603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267201" y="3962400"/>
            <a:ext cx="4866860" cy="1371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/>
            </a:r>
            <a:br>
              <a:rPr lang="en-U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</a:br>
            <a:r>
              <a:rPr lang="en-US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Achievable</a:t>
            </a:r>
            <a:endParaRPr lang="en-US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agger" panose="02000603000000000000" pitchFamily="2" charset="0"/>
              <a:ea typeface="Swagger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97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Achievable: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The goal should be attainable given available 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4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walker\AppData\Local\Microsoft\Windows\Temporary Internet Files\Content.IE5\P639X9XR\MP90038580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4572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790661" y="1676400"/>
            <a:ext cx="4191000" cy="20574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R =</a:t>
            </a:r>
            <a:br>
              <a:rPr lang="en-US" sz="1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</a:br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/>
            </a:r>
            <a:b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</a:br>
            <a:endParaRPr lang="en-US" sz="8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agger" panose="02000603000000000000" pitchFamily="2" charset="0"/>
              <a:ea typeface="Swagger" panose="02000603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038600" y="3962400"/>
            <a:ext cx="4953000" cy="1981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/>
            </a:r>
            <a:b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</a:br>
            <a:r>
              <a:rPr lang="en-US" sz="9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Realistic</a:t>
            </a:r>
            <a:endParaRPr lang="en-US" sz="9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agger" panose="02000603000000000000" pitchFamily="2" charset="0"/>
              <a:ea typeface="Swagger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52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Realistic: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agger" panose="02000603000000000000" pitchFamily="2" charset="0"/>
                <a:ea typeface="Swagger" panose="02000603000000000000" pitchFamily="2" charset="0"/>
              </a:rPr>
              <a:t>The goal should require you to stretch some, but allow the likelihood of success.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9711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380</Words>
  <Application>Microsoft Office PowerPoint</Application>
  <PresentationFormat>On-screen Show (4:3)</PresentationFormat>
  <Paragraphs>38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Swagger</vt:lpstr>
      <vt:lpstr>Office Theme</vt:lpstr>
      <vt:lpstr>SMART  Goals</vt:lpstr>
      <vt:lpstr>PowerPoint Presentation</vt:lpstr>
      <vt:lpstr>Specific: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Tips to help you create effective SMART goals:</vt:lpstr>
      <vt:lpstr>It’s time to create a SMART goal</vt:lpstr>
      <vt:lpstr>Create 3 Goals w/ SMART Goals explanation</vt:lpstr>
    </vt:vector>
  </TitlesOfParts>
  <Company>Tempe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 Goals</dc:title>
  <dc:creator>bwalker</dc:creator>
  <cp:lastModifiedBy>Candice J. Peterson</cp:lastModifiedBy>
  <cp:revision>14</cp:revision>
  <dcterms:created xsi:type="dcterms:W3CDTF">2013-11-16T00:17:29Z</dcterms:created>
  <dcterms:modified xsi:type="dcterms:W3CDTF">2015-01-13T02:22:34Z</dcterms:modified>
</cp:coreProperties>
</file>